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IBM Plex Serif" charset="1" panose="02060503050406000203"/>
      <p:regular r:id="rId16"/>
    </p:embeddedFont>
    <p:embeddedFont>
      <p:font typeface="IBM Plex Serif Bold" charset="1" panose="02060803050406000203"/>
      <p:regular r:id="rId17"/>
    </p:embeddedFont>
    <p:embeddedFont>
      <p:font typeface="IBM Plex Serif Italics" charset="1" panose="02060503050406000203"/>
      <p:regular r:id="rId18"/>
    </p:embeddedFont>
    <p:embeddedFont>
      <p:font typeface="IBM Plex Serif Bold Italics" charset="1" panose="02060803050406000203"/>
      <p:regular r:id="rId19"/>
    </p:embeddedFont>
    <p:embeddedFont>
      <p:font typeface="IBM Plex Serif Thin" charset="1" panose="02060203050406000203"/>
      <p:regular r:id="rId20"/>
    </p:embeddedFont>
    <p:embeddedFont>
      <p:font typeface="IBM Plex Serif Thin Italics" charset="1" panose="02060203050406000203"/>
      <p:regular r:id="rId21"/>
    </p:embeddedFont>
    <p:embeddedFont>
      <p:font typeface="IBM Plex Serif Medium" charset="1" panose="02060603050406000203"/>
      <p:regular r:id="rId22"/>
    </p:embeddedFont>
    <p:embeddedFont>
      <p:font typeface="IBM Plex Serif Medium Italics" charset="1" panose="0206060305040600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2238" y="2573464"/>
            <a:ext cx="13483525" cy="3692411"/>
          </a:xfrm>
          <a:custGeom>
            <a:avLst/>
            <a:gdLst/>
            <a:ahLst/>
            <a:cxnLst/>
            <a:rect r="r" b="b" t="t" l="l"/>
            <a:pathLst>
              <a:path h="3692411" w="13483525">
                <a:moveTo>
                  <a:pt x="0" y="0"/>
                </a:moveTo>
                <a:lnTo>
                  <a:pt x="13483524" y="0"/>
                </a:lnTo>
                <a:lnTo>
                  <a:pt x="13483524" y="3692412"/>
                </a:lnTo>
                <a:lnTo>
                  <a:pt x="0" y="3692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7357" y="6265876"/>
            <a:ext cx="13048409" cy="4021124"/>
          </a:xfrm>
          <a:custGeom>
            <a:avLst/>
            <a:gdLst/>
            <a:ahLst/>
            <a:cxnLst/>
            <a:rect r="r" b="b" t="t" l="l"/>
            <a:pathLst>
              <a:path h="4021124" w="13048409">
                <a:moveTo>
                  <a:pt x="0" y="0"/>
                </a:moveTo>
                <a:lnTo>
                  <a:pt x="13048408" y="0"/>
                </a:lnTo>
                <a:lnTo>
                  <a:pt x="13048408" y="4021124"/>
                </a:lnTo>
                <a:lnTo>
                  <a:pt x="0" y="4021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57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9687" y="-386398"/>
            <a:ext cx="15668625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</a:p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IBM Plex Serif Bold"/>
              </a:rPr>
              <a:t>VISVESVARAYA TECHNOLOGICAL UNIVERSITY</a:t>
            </a:r>
          </a:p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IBM Plex Serif Bold"/>
              </a:rPr>
              <a:t>“Jnana  Sangama”, Belagavi– 590018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" t="0" r="-2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9" r="0" b="-4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2001960"/>
            <a:ext cx="16990958" cy="342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0147" indent="-373382" lvl="2">
              <a:lnSpc>
                <a:spcPts val="6860"/>
              </a:lnSpc>
              <a:buFont typeface="Arial"/>
              <a:buChar char="⚬"/>
            </a:pPr>
            <a:r>
              <a:rPr lang="en-US" sz="4900">
                <a:solidFill>
                  <a:srgbClr val="000000"/>
                </a:solidFill>
                <a:latin typeface="Canva Sans Bold"/>
              </a:rPr>
              <a:t>In a tournament tree, when the internal nodes are used to represent the loser of the match between two, then the tree obtained is referred to as the loser tree.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59703"/>
            <a:ext cx="18288000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LOSER 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8521" y="5706550"/>
            <a:ext cx="16990958" cy="169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Canva Sans Bold"/>
              </a:rPr>
              <a:t> When the loser is the smaller value then the loser tree is referred to as the minimum loser tree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8037354"/>
            <a:ext cx="18288000" cy="169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Canva Sans Bold"/>
              </a:rPr>
              <a:t>When the loser is the larger value, then the loser tree is referred to as the maximum loser tree.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9" r="0" b="-4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584770" y="-331591"/>
            <a:ext cx="4486062" cy="5293288"/>
            <a:chOff x="0" y="0"/>
            <a:chExt cx="5981416" cy="7057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81446" cy="7057771"/>
            </a:xfrm>
            <a:custGeom>
              <a:avLst/>
              <a:gdLst/>
              <a:ahLst/>
              <a:cxnLst/>
              <a:rect r="r" b="b" t="t" l="l"/>
              <a:pathLst>
                <a:path h="7057771" w="5981446">
                  <a:moveTo>
                    <a:pt x="0" y="0"/>
                  </a:moveTo>
                  <a:lnTo>
                    <a:pt x="5981446" y="0"/>
                  </a:lnTo>
                  <a:lnTo>
                    <a:pt x="5981446" y="7057771"/>
                  </a:lnTo>
                  <a:lnTo>
                    <a:pt x="0" y="7057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3999"/>
              </a:blip>
              <a:stretch>
                <a:fillRect l="-33" t="0" r="-3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0" y="3238659"/>
            <a:ext cx="18288000" cy="299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Canva Sans Bold"/>
              </a:rPr>
              <a:t> Eight players participate in a tournament where a number represents each player, from 1 to 8. The pairings of these players are given below: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815340"/>
            <a:ext cx="945269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Let’s take an example: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9" r="0" b="-4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26965" y="0"/>
            <a:ext cx="14234070" cy="7259376"/>
          </a:xfrm>
          <a:custGeom>
            <a:avLst/>
            <a:gdLst/>
            <a:ahLst/>
            <a:cxnLst/>
            <a:rect r="r" b="b" t="t" l="l"/>
            <a:pathLst>
              <a:path h="7259376" w="14234070">
                <a:moveTo>
                  <a:pt x="0" y="0"/>
                </a:moveTo>
                <a:lnTo>
                  <a:pt x="14234070" y="0"/>
                </a:lnTo>
                <a:lnTo>
                  <a:pt x="14234070" y="7259376"/>
                </a:lnTo>
                <a:lnTo>
                  <a:pt x="0" y="725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7494746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Here, the value of the parent is either smaller or equal to its children, and 1 is the overall loser of the tournament.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9" r="0" b="-4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584770" y="-331591"/>
            <a:ext cx="4486062" cy="5293288"/>
            <a:chOff x="0" y="0"/>
            <a:chExt cx="5981416" cy="7057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81446" cy="7057771"/>
            </a:xfrm>
            <a:custGeom>
              <a:avLst/>
              <a:gdLst/>
              <a:ahLst/>
              <a:cxnLst/>
              <a:rect r="r" b="b" t="t" l="l"/>
              <a:pathLst>
                <a:path h="7057771" w="5981446">
                  <a:moveTo>
                    <a:pt x="0" y="0"/>
                  </a:moveTo>
                  <a:lnTo>
                    <a:pt x="5981446" y="0"/>
                  </a:lnTo>
                  <a:lnTo>
                    <a:pt x="5981446" y="7057771"/>
                  </a:lnTo>
                  <a:lnTo>
                    <a:pt x="0" y="7057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" t="0" r="-3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31404" y="340695"/>
            <a:ext cx="15825192" cy="271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Canva Sans Bold"/>
              </a:rPr>
              <a:t>Applications of a tournament tree:</a:t>
            </a:r>
          </a:p>
          <a:p>
            <a:pPr algn="ctr">
              <a:lnSpc>
                <a:spcPts val="116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08691" y="2953544"/>
            <a:ext cx="18288000" cy="269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It</a:t>
            </a:r>
            <a:r>
              <a:rPr lang="en-US" sz="5199">
                <a:solidFill>
                  <a:srgbClr val="000000"/>
                </a:solidFill>
                <a:latin typeface="Canva Sans Bold"/>
              </a:rPr>
              <a:t> can find the maximum or minimum value in an array.</a:t>
            </a:r>
          </a:p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4699794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It is</a:t>
            </a:r>
            <a:r>
              <a:rPr lang="en-US" sz="5199">
                <a:solidFill>
                  <a:srgbClr val="000000"/>
                </a:solidFill>
                <a:latin typeface="Canva Sans Bold"/>
              </a:rPr>
              <a:t> generally used in sorting.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6186970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It is use</a:t>
            </a:r>
            <a:r>
              <a:rPr lang="en-US" sz="5199">
                <a:solidFill>
                  <a:srgbClr val="000000"/>
                </a:solidFill>
                <a:latin typeface="Canva Sans Bold"/>
              </a:rPr>
              <a:t>d to find the median of the sorted array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290361" y="7098824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It is</a:t>
            </a:r>
            <a:r>
              <a:rPr lang="en-US" sz="5199">
                <a:solidFill>
                  <a:srgbClr val="000000"/>
                </a:solidFill>
                <a:latin typeface="Canva Sans Bold"/>
              </a:rPr>
              <a:t> also used in the truck loading problem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585502" y="8088788"/>
            <a:ext cx="6904633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Canva Sans"/>
              </a:rPr>
              <a:t>(Consumes more time)</a:t>
            </a:r>
          </a:p>
        </p:txBody>
      </p:sp>
    </p:spTree>
  </p:cSld>
  <p:clrMapOvr>
    <a:masterClrMapping/>
  </p:clrMapOvr>
  <p:transition spd="slow">
    <p:push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9" r="0" b="-4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584770" y="-331591"/>
            <a:ext cx="4486062" cy="5293288"/>
            <a:chOff x="0" y="0"/>
            <a:chExt cx="5981416" cy="7057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81446" cy="7057771"/>
            </a:xfrm>
            <a:custGeom>
              <a:avLst/>
              <a:gdLst/>
              <a:ahLst/>
              <a:cxnLst/>
              <a:rect r="r" b="b" t="t" l="l"/>
              <a:pathLst>
                <a:path h="7057771" w="5981446">
                  <a:moveTo>
                    <a:pt x="0" y="0"/>
                  </a:moveTo>
                  <a:lnTo>
                    <a:pt x="5981446" y="0"/>
                  </a:lnTo>
                  <a:lnTo>
                    <a:pt x="5981446" y="7057771"/>
                  </a:lnTo>
                  <a:lnTo>
                    <a:pt x="0" y="7057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5000"/>
              </a:blip>
              <a:stretch>
                <a:fillRect l="-33" t="0" r="-3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64306" y="198451"/>
            <a:ext cx="18288000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688796"/>
            <a:ext cx="18288000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In conclusion, both Winner and Loser Trees are powerful data structures used in algorithms for efficient selection operations.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3465018"/>
            <a:ext cx="18288000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 Winner Trees facilitate the retrieval of the maximum element, while Loser Trees excel at finding the minimum element among a dynamic set of competitors.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5803596"/>
            <a:ext cx="18288000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These tree structures offer logarithmic time complexity for selection operations, making them invaluable in various applications such as priority queues, external sorting, and tournament-style algorithms.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8145476"/>
            <a:ext cx="18288000" cy="197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 By efficiently organizing and comparing elements, Winner and Loser Trees significantly enhance the performance of algorithms requiring fast access to extremal values within a collection.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297698">
            <a:off x="5629685" y="1238706"/>
            <a:ext cx="7028629" cy="7809588"/>
            <a:chOff x="0" y="0"/>
            <a:chExt cx="9371505" cy="10412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1457" cy="10412730"/>
            </a:xfrm>
            <a:custGeom>
              <a:avLst/>
              <a:gdLst/>
              <a:ahLst/>
              <a:cxnLst/>
              <a:rect r="r" b="b" t="t" l="l"/>
              <a:pathLst>
                <a:path h="10412730" w="9371457">
                  <a:moveTo>
                    <a:pt x="0" y="0"/>
                  </a:moveTo>
                  <a:lnTo>
                    <a:pt x="9371457" y="0"/>
                  </a:lnTo>
                  <a:lnTo>
                    <a:pt x="9371457" y="10412730"/>
                  </a:lnTo>
                  <a:lnTo>
                    <a:pt x="0" y="1041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" r="0" b="-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" r="0" b="-4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23715" y="1409129"/>
            <a:ext cx="13840569" cy="680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70"/>
              </a:lnSpc>
            </a:pPr>
            <a:r>
              <a:rPr lang="en-US" sz="18550">
                <a:solidFill>
                  <a:srgbClr val="000000"/>
                </a:solidFill>
                <a:latin typeface="IBM Plex Serif Bold"/>
              </a:rPr>
              <a:t>SELECTION</a:t>
            </a:r>
          </a:p>
          <a:p>
            <a:pPr algn="ctr">
              <a:lnSpc>
                <a:spcPts val="25970"/>
              </a:lnSpc>
            </a:pPr>
            <a:r>
              <a:rPr lang="en-US" sz="18550">
                <a:solidFill>
                  <a:srgbClr val="000000"/>
                </a:solidFill>
                <a:latin typeface="IBM Plex Serif Bold"/>
              </a:rPr>
              <a:t>TREE</a:t>
            </a:r>
          </a:p>
        </p:txBody>
      </p:sp>
      <p:grpSp>
        <p:nvGrpSpPr>
          <p:cNvPr name="Group 11" id="11"/>
          <p:cNvGrpSpPr/>
          <p:nvPr/>
        </p:nvGrpSpPr>
        <p:grpSpPr>
          <a:xfrm rot="1092138">
            <a:off x="-721992" y="6201530"/>
            <a:ext cx="3501384" cy="4369902"/>
            <a:chOff x="0" y="0"/>
            <a:chExt cx="4668512" cy="58265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68520" cy="5826506"/>
            </a:xfrm>
            <a:custGeom>
              <a:avLst/>
              <a:gdLst/>
              <a:ahLst/>
              <a:cxnLst/>
              <a:rect r="r" b="b" t="t" l="l"/>
              <a:pathLst>
                <a:path h="5826506" w="4668520">
                  <a:moveTo>
                    <a:pt x="0" y="0"/>
                  </a:moveTo>
                  <a:lnTo>
                    <a:pt x="4668520" y="0"/>
                  </a:lnTo>
                  <a:lnTo>
                    <a:pt x="4668520" y="5826506"/>
                  </a:lnTo>
                  <a:lnTo>
                    <a:pt x="0" y="5826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3478113">
            <a:off x="15211973" y="6724894"/>
            <a:ext cx="3501384" cy="4369902"/>
            <a:chOff x="0" y="0"/>
            <a:chExt cx="4668512" cy="58265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68520" cy="5826506"/>
            </a:xfrm>
            <a:custGeom>
              <a:avLst/>
              <a:gdLst/>
              <a:ahLst/>
              <a:cxnLst/>
              <a:rect r="r" b="b" t="t" l="l"/>
              <a:pathLst>
                <a:path h="5826506" w="4668520">
                  <a:moveTo>
                    <a:pt x="0" y="0"/>
                  </a:moveTo>
                  <a:lnTo>
                    <a:pt x="4668520" y="0"/>
                  </a:lnTo>
                  <a:lnTo>
                    <a:pt x="4668520" y="5826506"/>
                  </a:lnTo>
                  <a:lnTo>
                    <a:pt x="0" y="5826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1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" t="0" r="-2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9" r="0" b="-4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3464" y="657562"/>
            <a:ext cx="16835836" cy="367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The Selection tree is a complete binary tree with n external nodes and n – 1 internal nodes.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1812" y="4832552"/>
            <a:ext cx="17064377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600258" indent="-533419" lvl="2">
              <a:lnSpc>
                <a:spcPts val="9799"/>
              </a:lnSpc>
              <a:buFont typeface="Arial"/>
              <a:buChar char="⚬"/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The external nodes represent the players, and the internal nodes are representing the winner of the match between the two players. 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1593" y="236776"/>
            <a:ext cx="10642196" cy="9458252"/>
          </a:xfrm>
          <a:custGeom>
            <a:avLst/>
            <a:gdLst/>
            <a:ahLst/>
            <a:cxnLst/>
            <a:rect r="r" b="b" t="t" l="l"/>
            <a:pathLst>
              <a:path h="9458252" w="10642196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949" y="-234980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773761"/>
            <a:ext cx="1828800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A selection tree or tournament tree is a tree data structure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625778"/>
            <a:ext cx="1828800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It selects a winner in a knockout tournament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477794"/>
            <a:ext cx="1828800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The leaves of the tree represent n players entering the tournament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" t="0" r="-2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9" r="0" b="-4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24594" y="742950"/>
            <a:ext cx="16534706" cy="143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000000"/>
                </a:solidFill>
                <a:latin typeface="Canva Sans Bold"/>
              </a:rPr>
              <a:t>There are 2 types in Selection trees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085646" y="2250316"/>
            <a:ext cx="65655" cy="1953904"/>
            <a:chOff x="0" y="0"/>
            <a:chExt cx="87540" cy="26052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8669"/>
              <a:ext cx="87503" cy="2567940"/>
            </a:xfrm>
            <a:custGeom>
              <a:avLst/>
              <a:gdLst/>
              <a:ahLst/>
              <a:cxnLst/>
              <a:rect r="r" b="b" t="t" l="l"/>
              <a:pathLst>
                <a:path h="2567940" w="87503">
                  <a:moveTo>
                    <a:pt x="38100" y="0"/>
                  </a:moveTo>
                  <a:lnTo>
                    <a:pt x="87503" y="2567178"/>
                  </a:lnTo>
                  <a:lnTo>
                    <a:pt x="49403" y="256794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304872" y="4175644"/>
            <a:ext cx="3809350" cy="45214"/>
            <a:chOff x="0" y="0"/>
            <a:chExt cx="5079133" cy="602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923" y="0"/>
              <a:ext cx="5041265" cy="60325"/>
            </a:xfrm>
            <a:custGeom>
              <a:avLst/>
              <a:gdLst/>
              <a:ahLst/>
              <a:cxnLst/>
              <a:rect r="r" b="b" t="t" l="l"/>
              <a:pathLst>
                <a:path h="60325" w="5041265">
                  <a:moveTo>
                    <a:pt x="254" y="0"/>
                  </a:moveTo>
                  <a:lnTo>
                    <a:pt x="5041265" y="22225"/>
                  </a:lnTo>
                  <a:lnTo>
                    <a:pt x="5041138" y="60325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139362" y="4159006"/>
            <a:ext cx="3702388" cy="45214"/>
            <a:chOff x="0" y="0"/>
            <a:chExt cx="4936517" cy="602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923" y="0"/>
              <a:ext cx="4898644" cy="60325"/>
            </a:xfrm>
            <a:custGeom>
              <a:avLst/>
              <a:gdLst/>
              <a:ahLst/>
              <a:cxnLst/>
              <a:rect r="r" b="b" t="t" l="l"/>
              <a:pathLst>
                <a:path h="60325" w="4898644">
                  <a:moveTo>
                    <a:pt x="254" y="0"/>
                  </a:moveTo>
                  <a:lnTo>
                    <a:pt x="4898644" y="22225"/>
                  </a:lnTo>
                  <a:lnTo>
                    <a:pt x="4898517" y="60325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304872" y="4193185"/>
            <a:ext cx="45189" cy="1989851"/>
            <a:chOff x="0" y="0"/>
            <a:chExt cx="60252" cy="26531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8923"/>
              <a:ext cx="60198" cy="2615311"/>
            </a:xfrm>
            <a:custGeom>
              <a:avLst/>
              <a:gdLst/>
              <a:ahLst/>
              <a:cxnLst/>
              <a:rect r="r" b="b" t="t" l="l"/>
              <a:pathLst>
                <a:path h="2615311" w="60198">
                  <a:moveTo>
                    <a:pt x="60198" y="254"/>
                  </a:moveTo>
                  <a:lnTo>
                    <a:pt x="38100" y="2615311"/>
                  </a:lnTo>
                  <a:lnTo>
                    <a:pt x="0" y="2614930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804868" y="4193185"/>
            <a:ext cx="45189" cy="1989851"/>
            <a:chOff x="0" y="0"/>
            <a:chExt cx="60252" cy="26531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18923"/>
              <a:ext cx="60198" cy="2615311"/>
            </a:xfrm>
            <a:custGeom>
              <a:avLst/>
              <a:gdLst/>
              <a:ahLst/>
              <a:cxnLst/>
              <a:rect r="r" b="b" t="t" l="l"/>
              <a:pathLst>
                <a:path h="2615311" w="60198">
                  <a:moveTo>
                    <a:pt x="60198" y="254"/>
                  </a:moveTo>
                  <a:lnTo>
                    <a:pt x="38100" y="2615311"/>
                  </a:lnTo>
                  <a:lnTo>
                    <a:pt x="0" y="2614930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151007" y="5997298"/>
            <a:ext cx="2369534" cy="167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7"/>
              </a:lnSpc>
            </a:pPr>
            <a:r>
              <a:rPr lang="en-US" sz="4541">
                <a:solidFill>
                  <a:srgbClr val="000000"/>
                </a:solidFill>
                <a:latin typeface="Canva Sans Bold"/>
              </a:rPr>
              <a:t>WINNER</a:t>
            </a:r>
          </a:p>
          <a:p>
            <a:pPr algn="ctr">
              <a:lnSpc>
                <a:spcPts val="6357"/>
              </a:lnSpc>
            </a:pPr>
            <a:r>
              <a:rPr lang="en-US" sz="4541">
                <a:solidFill>
                  <a:srgbClr val="000000"/>
                </a:solidFill>
                <a:latin typeface="Canva Sans Bold"/>
              </a:rPr>
              <a:t>TREE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22038" y="5997439"/>
            <a:ext cx="2010849" cy="167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7"/>
              </a:lnSpc>
            </a:pPr>
            <a:r>
              <a:rPr lang="en-US" sz="4541">
                <a:solidFill>
                  <a:srgbClr val="000000"/>
                </a:solidFill>
                <a:latin typeface="Canva Sans Bold"/>
              </a:rPr>
              <a:t>LOSER </a:t>
            </a:r>
          </a:p>
          <a:p>
            <a:pPr algn="ctr">
              <a:lnSpc>
                <a:spcPts val="6357"/>
              </a:lnSpc>
            </a:pPr>
            <a:r>
              <a:rPr lang="en-US" sz="4541">
                <a:solidFill>
                  <a:srgbClr val="000000"/>
                </a:solidFill>
                <a:latin typeface="Canva Sans Bold"/>
              </a:rPr>
              <a:t>TREE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-164658" y="7993739"/>
            <a:ext cx="2672689" cy="2857218"/>
            <a:chOff x="0" y="0"/>
            <a:chExt cx="3563585" cy="38096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563620" cy="3809619"/>
            </a:xfrm>
            <a:custGeom>
              <a:avLst/>
              <a:gdLst/>
              <a:ahLst/>
              <a:cxnLst/>
              <a:rect r="r" b="b" t="t" l="l"/>
              <a:pathLst>
                <a:path h="3809619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3809619"/>
                  </a:lnTo>
                  <a:lnTo>
                    <a:pt x="0" y="3809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" r="0" b="-7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180721" y="7993739"/>
            <a:ext cx="2672689" cy="2857218"/>
            <a:chOff x="0" y="0"/>
            <a:chExt cx="3563585" cy="38096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63620" cy="3809619"/>
            </a:xfrm>
            <a:custGeom>
              <a:avLst/>
              <a:gdLst/>
              <a:ahLst/>
              <a:cxnLst/>
              <a:rect r="r" b="b" t="t" l="l"/>
              <a:pathLst>
                <a:path h="3809619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3809619"/>
                  </a:lnTo>
                  <a:lnTo>
                    <a:pt x="0" y="3809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" r="0" b="-7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853410" y="7993739"/>
            <a:ext cx="2672689" cy="2857218"/>
            <a:chOff x="0" y="0"/>
            <a:chExt cx="3563585" cy="380962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563620" cy="3809619"/>
            </a:xfrm>
            <a:custGeom>
              <a:avLst/>
              <a:gdLst/>
              <a:ahLst/>
              <a:cxnLst/>
              <a:rect r="r" b="b" t="t" l="l"/>
              <a:pathLst>
                <a:path h="3809619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3809619"/>
                  </a:lnTo>
                  <a:lnTo>
                    <a:pt x="0" y="3809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" r="0" b="-7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515987" y="7993739"/>
            <a:ext cx="2672689" cy="2857218"/>
            <a:chOff x="0" y="0"/>
            <a:chExt cx="3563585" cy="380962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563620" cy="3809619"/>
            </a:xfrm>
            <a:custGeom>
              <a:avLst/>
              <a:gdLst/>
              <a:ahLst/>
              <a:cxnLst/>
              <a:rect r="r" b="b" t="t" l="l"/>
              <a:pathLst>
                <a:path h="3809619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3809619"/>
                  </a:lnTo>
                  <a:lnTo>
                    <a:pt x="0" y="3809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" r="0" b="-7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188676" y="7993739"/>
            <a:ext cx="2672689" cy="2857218"/>
            <a:chOff x="0" y="0"/>
            <a:chExt cx="3563585" cy="380962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563620" cy="3809619"/>
            </a:xfrm>
            <a:custGeom>
              <a:avLst/>
              <a:gdLst/>
              <a:ahLst/>
              <a:cxnLst/>
              <a:rect r="r" b="b" t="t" l="l"/>
              <a:pathLst>
                <a:path h="3809619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3809619"/>
                  </a:lnTo>
                  <a:lnTo>
                    <a:pt x="0" y="3809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" r="0" b="-7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5861366" y="7993739"/>
            <a:ext cx="2672689" cy="2857218"/>
            <a:chOff x="0" y="0"/>
            <a:chExt cx="3563585" cy="380962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563620" cy="3809619"/>
            </a:xfrm>
            <a:custGeom>
              <a:avLst/>
              <a:gdLst/>
              <a:ahLst/>
              <a:cxnLst/>
              <a:rect r="r" b="b" t="t" l="l"/>
              <a:pathLst>
                <a:path h="3809619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3809619"/>
                  </a:lnTo>
                  <a:lnTo>
                    <a:pt x="0" y="3809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" r="0" b="-7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508032" y="7993739"/>
            <a:ext cx="2672689" cy="2857218"/>
            <a:chOff x="0" y="0"/>
            <a:chExt cx="3563585" cy="380962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563620" cy="3809619"/>
            </a:xfrm>
            <a:custGeom>
              <a:avLst/>
              <a:gdLst/>
              <a:ahLst/>
              <a:cxnLst/>
              <a:rect r="r" b="b" t="t" l="l"/>
              <a:pathLst>
                <a:path h="3809619" w="3563620">
                  <a:moveTo>
                    <a:pt x="0" y="0"/>
                  </a:moveTo>
                  <a:lnTo>
                    <a:pt x="3563620" y="0"/>
                  </a:lnTo>
                  <a:lnTo>
                    <a:pt x="3563620" y="3809619"/>
                  </a:lnTo>
                  <a:lnTo>
                    <a:pt x="0" y="3809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" r="0" b="-7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9141567">
            <a:off x="-579005" y="-581264"/>
            <a:ext cx="3501384" cy="4369902"/>
            <a:chOff x="0" y="0"/>
            <a:chExt cx="4668512" cy="582653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668520" cy="5826506"/>
            </a:xfrm>
            <a:custGeom>
              <a:avLst/>
              <a:gdLst/>
              <a:ahLst/>
              <a:cxnLst/>
              <a:rect r="r" b="b" t="t" l="l"/>
              <a:pathLst>
                <a:path h="5826506" w="4668520">
                  <a:moveTo>
                    <a:pt x="0" y="0"/>
                  </a:moveTo>
                  <a:lnTo>
                    <a:pt x="4668520" y="0"/>
                  </a:lnTo>
                  <a:lnTo>
                    <a:pt x="4668520" y="5826506"/>
                  </a:lnTo>
                  <a:lnTo>
                    <a:pt x="0" y="5826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1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-749613">
            <a:off x="14654511" y="6202243"/>
            <a:ext cx="3501384" cy="4753390"/>
            <a:chOff x="0" y="0"/>
            <a:chExt cx="4668512" cy="633785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668520" cy="6337808"/>
            </a:xfrm>
            <a:custGeom>
              <a:avLst/>
              <a:gdLst/>
              <a:ahLst/>
              <a:cxnLst/>
              <a:rect r="r" b="b" t="t" l="l"/>
              <a:pathLst>
                <a:path h="6337808" w="4668520">
                  <a:moveTo>
                    <a:pt x="0" y="0"/>
                  </a:moveTo>
                  <a:lnTo>
                    <a:pt x="4668520" y="0"/>
                  </a:lnTo>
                  <a:lnTo>
                    <a:pt x="4668520" y="6337808"/>
                  </a:lnTo>
                  <a:lnTo>
                    <a:pt x="0" y="6337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400" t="0" r="-440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-749613">
            <a:off x="6989760" y="6202243"/>
            <a:ext cx="3501384" cy="4753390"/>
            <a:chOff x="0" y="0"/>
            <a:chExt cx="4668512" cy="6337853"/>
          </a:xfrm>
        </p:grpSpPr>
        <p:sp>
          <p:nvSpPr>
            <p:cNvPr name="Freeform 40" id="40"/>
            <p:cNvSpPr/>
            <p:nvPr/>
          </p:nvSpPr>
          <p:spPr>
            <a:xfrm flipH="true" flipV="false" rot="0">
              <a:off x="0" y="0"/>
              <a:ext cx="4668520" cy="6337808"/>
            </a:xfrm>
            <a:custGeom>
              <a:avLst/>
              <a:gdLst/>
              <a:ahLst/>
              <a:cxnLst/>
              <a:rect r="r" b="b" t="t" l="l"/>
              <a:pathLst>
                <a:path h="6337808" w="4668520">
                  <a:moveTo>
                    <a:pt x="4668520" y="0"/>
                  </a:moveTo>
                  <a:lnTo>
                    <a:pt x="0" y="0"/>
                  </a:lnTo>
                  <a:lnTo>
                    <a:pt x="0" y="6337808"/>
                  </a:lnTo>
                  <a:lnTo>
                    <a:pt x="4668520" y="6337808"/>
                  </a:lnTo>
                  <a:lnTo>
                    <a:pt x="4668520" y="0"/>
                  </a:lnTo>
                  <a:close/>
                </a:path>
              </a:pathLst>
            </a:custGeom>
            <a:blipFill>
              <a:blip r:embed="rId5"/>
              <a:stretch>
                <a:fillRect l="-4400" t="0" r="-4400" b="0"/>
              </a:stretch>
            </a:blipFill>
          </p:spPr>
        </p:sp>
      </p:grpSp>
    </p:spTree>
  </p:cSld>
  <p:clrMapOvr>
    <a:masterClrMapping/>
  </p:clrMapOvr>
  <p:transition spd="slow">
    <p:push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" t="0" r="-2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9" r="0" b="-4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752295" y="2397363"/>
            <a:ext cx="18288000" cy="422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71601" indent="-457200" lvl="2">
              <a:lnSpc>
                <a:spcPts val="8400"/>
              </a:lnSpc>
              <a:buFont typeface="Arial"/>
              <a:buChar char="⚬"/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In a tournament tree, when the internal nodes represent the winner of the match, the tree obtained is referred to as the winner tree.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19913"/>
            <a:ext cx="18288000" cy="173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WINNER 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752295" y="6769338"/>
            <a:ext cx="182880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71601" indent="-457200" lvl="2">
              <a:lnSpc>
                <a:spcPts val="8400"/>
              </a:lnSpc>
              <a:buFont typeface="Arial"/>
              <a:buChar char="⚬"/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Each internal node stores either the smallest or greatest of its children, depending on the winning criteria. 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9" r="0" b="-4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402301"/>
            <a:ext cx="182880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When the winner is the smaller value then the winner tree is referred to as the minimum winner tree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886635"/>
            <a:ext cx="182880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When the winner is the larger value, then the loser tree is referred to as the maximum winner tree.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7372785"/>
            <a:ext cx="18288000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The tournament's winner is always the smallest or the greatest of all the players or values</a:t>
            </a: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9" r="0" b="-4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584770" y="-331591"/>
            <a:ext cx="4486062" cy="5293288"/>
            <a:chOff x="0" y="0"/>
            <a:chExt cx="5981416" cy="7057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81446" cy="7057771"/>
            </a:xfrm>
            <a:custGeom>
              <a:avLst/>
              <a:gdLst/>
              <a:ahLst/>
              <a:cxnLst/>
              <a:rect r="r" b="b" t="t" l="l"/>
              <a:pathLst>
                <a:path h="7057771" w="5981446">
                  <a:moveTo>
                    <a:pt x="0" y="0"/>
                  </a:moveTo>
                  <a:lnTo>
                    <a:pt x="5981446" y="0"/>
                  </a:lnTo>
                  <a:lnTo>
                    <a:pt x="5981446" y="7057771"/>
                  </a:lnTo>
                  <a:lnTo>
                    <a:pt x="0" y="7057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" t="0" r="-3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71487"/>
            <a:ext cx="7869039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Canva Sans"/>
              </a:rPr>
              <a:t>Lets take an example: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389505"/>
            <a:ext cx="18288000" cy="299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000000"/>
                </a:solidFill>
                <a:latin typeface="Canva Sans Bold"/>
              </a:rPr>
              <a:t>Eight players participate in a tournament where a number represents each player, from 1 to 8. The pairings of these players are given below: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131593" y="236776"/>
            <a:ext cx="10642196" cy="9458252"/>
            <a:chOff x="0" y="0"/>
            <a:chExt cx="14189595" cy="12611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9583" cy="12610973"/>
            </a:xfrm>
            <a:custGeom>
              <a:avLst/>
              <a:gdLst/>
              <a:ahLst/>
              <a:cxnLst/>
              <a:rect r="r" b="b" t="t" l="l"/>
              <a:pathLst>
                <a:path h="12610973" w="14189583">
                  <a:moveTo>
                    <a:pt x="0" y="0"/>
                  </a:moveTo>
                  <a:lnTo>
                    <a:pt x="14189583" y="0"/>
                  </a:lnTo>
                  <a:lnTo>
                    <a:pt x="14189583" y="12610973"/>
                  </a:lnTo>
                  <a:lnTo>
                    <a:pt x="0" y="12610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9" r="0" b="-4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54949" y="-2349804"/>
            <a:ext cx="9855808" cy="8229600"/>
            <a:chOff x="0" y="0"/>
            <a:chExt cx="1314107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757175" y="4795044"/>
            <a:ext cx="9855808" cy="8229600"/>
            <a:chOff x="0" y="0"/>
            <a:chExt cx="1314107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107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141071">
                  <a:moveTo>
                    <a:pt x="0" y="0"/>
                  </a:moveTo>
                  <a:lnTo>
                    <a:pt x="13141071" y="0"/>
                  </a:lnTo>
                  <a:lnTo>
                    <a:pt x="1314107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" t="0" r="-2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58261" y="0"/>
            <a:ext cx="14559061" cy="7425121"/>
          </a:xfrm>
          <a:custGeom>
            <a:avLst/>
            <a:gdLst/>
            <a:ahLst/>
            <a:cxnLst/>
            <a:rect r="r" b="b" t="t" l="l"/>
            <a:pathLst>
              <a:path h="7425121" w="14559061">
                <a:moveTo>
                  <a:pt x="0" y="0"/>
                </a:moveTo>
                <a:lnTo>
                  <a:pt x="14559061" y="0"/>
                </a:lnTo>
                <a:lnTo>
                  <a:pt x="14559061" y="7425121"/>
                </a:lnTo>
                <a:lnTo>
                  <a:pt x="0" y="7425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7494746"/>
            <a:ext cx="18288000" cy="273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Here,the value of all the parents is either equal to or larger than its children, and the winner is 8, which is the largest of all the players.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DAF90WJPvLs</dc:identifier>
  <dcterms:modified xsi:type="dcterms:W3CDTF">2011-08-01T06:04:30Z</dcterms:modified>
  <cp:revision>1</cp:revision>
  <dc:title>Selection tree jas.ppt</dc:title>
</cp:coreProperties>
</file>